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5"/>
  </p:notesMasterIdLst>
  <p:sldIdLst>
    <p:sldId id="256" r:id="rId2"/>
    <p:sldId id="257" r:id="rId3"/>
    <p:sldId id="261" r:id="rId4"/>
    <p:sldId id="262" r:id="rId5"/>
    <p:sldId id="259" r:id="rId6"/>
    <p:sldId id="263" r:id="rId7"/>
    <p:sldId id="264" r:id="rId8"/>
    <p:sldId id="271" r:id="rId9"/>
    <p:sldId id="268" r:id="rId10"/>
    <p:sldId id="266" r:id="rId11"/>
    <p:sldId id="270" r:id="rId12"/>
    <p:sldId id="265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76" autoAdjust="0"/>
  </p:normalViewPr>
  <p:slideViewPr>
    <p:cSldViewPr>
      <p:cViewPr>
        <p:scale>
          <a:sx n="75" d="100"/>
          <a:sy n="75" d="100"/>
        </p:scale>
        <p:origin x="-653" y="163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864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09F68-F61E-40BE-8F13-D0C35AE495DE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54A5E-8087-4CB4-AD7A-67B6F29E4B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3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54A5E-8087-4CB4-AD7A-67B6F29E4B8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42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54A5E-8087-4CB4-AD7A-67B6F29E4B8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7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November 7,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November 7,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November 7,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November 7,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159049">
            <a:off x="1015232" y="5084495"/>
            <a:ext cx="5617842" cy="1326350"/>
          </a:xfrm>
        </p:spPr>
        <p:txBody>
          <a:bodyPr>
            <a:normAutofit fontScale="77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TESLA motors—a missed opportunity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By Fatima </a:t>
            </a:r>
            <a:r>
              <a:rPr lang="en-US" dirty="0" err="1" smtClean="0"/>
              <a:t>wallin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3493">
            <a:off x="648793" y="742588"/>
            <a:ext cx="6858000" cy="454744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4648200"/>
            <a:ext cx="17716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9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kern="1200" cap="all" spc="-6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Design studio</a:t>
            </a:r>
            <a:br>
              <a:rPr lang="en-US" sz="3600" kern="1200" cap="all" spc="-6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199"/>
            <a:ext cx="7696200" cy="511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1524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4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192567" cy="392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0"/>
            <a:ext cx="1524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4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57912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Top tesla fans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1333500" cy="10668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1" y="990600"/>
            <a:ext cx="2016078" cy="65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7439"/>
            <a:ext cx="2021159" cy="158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45" y="3203046"/>
            <a:ext cx="2020313" cy="1140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90600"/>
            <a:ext cx="5943600" cy="340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9" y="4495800"/>
            <a:ext cx="6767511" cy="2192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78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651008"/>
            <a:ext cx="3276600" cy="35399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191000"/>
            <a:ext cx="6096000" cy="22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89000"/>
            <a:ext cx="4953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7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477000" cy="1371600"/>
          </a:xfrm>
        </p:spPr>
        <p:txBody>
          <a:bodyPr/>
          <a:lstStyle/>
          <a:p>
            <a:r>
              <a:rPr lang="en-US" dirty="0" smtClean="0"/>
              <a:t>Tesla MOTORS—</a:t>
            </a:r>
            <a:br>
              <a:rPr lang="en-US" dirty="0" smtClean="0"/>
            </a:br>
            <a:r>
              <a:rPr lang="en-US" dirty="0" smtClean="0"/>
              <a:t>An </a:t>
            </a:r>
            <a:r>
              <a:rPr lang="en-US" dirty="0"/>
              <a:t>American Original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7620000" cy="4373563"/>
          </a:xfrm>
        </p:spPr>
        <p:txBody>
          <a:bodyPr>
            <a:normAutofit/>
          </a:bodyPr>
          <a:lstStyle/>
          <a:p>
            <a:r>
              <a:rPr lang="en-US" dirty="0" smtClean="0"/>
              <a:t>Founded </a:t>
            </a:r>
            <a:r>
              <a:rPr lang="en-US" dirty="0"/>
              <a:t>in 2003 by a group of Silicon Valley engineers</a:t>
            </a:r>
          </a:p>
          <a:p>
            <a:r>
              <a:rPr lang="en-US" u="sng" dirty="0"/>
              <a:t>Goal</a:t>
            </a:r>
            <a:r>
              <a:rPr lang="en-US" dirty="0"/>
              <a:t>: to prove that electric vehicles could be awesome</a:t>
            </a:r>
          </a:p>
          <a:p>
            <a:pPr marL="274320" indent="-274320"/>
            <a:r>
              <a:rPr lang="en-US" dirty="0"/>
              <a:t>In 2008, Tesla delivered it’s first car, the Roadster</a:t>
            </a:r>
          </a:p>
          <a:p>
            <a:pPr lvl="1"/>
            <a:r>
              <a:rPr lang="en-US" dirty="0"/>
              <a:t>100% Electric and Emissions Free</a:t>
            </a:r>
          </a:p>
          <a:p>
            <a:pPr lvl="1"/>
            <a:r>
              <a:rPr lang="en-US" dirty="0" smtClean="0"/>
              <a:t>Range: about </a:t>
            </a:r>
            <a:r>
              <a:rPr lang="en-US" dirty="0"/>
              <a:t>245 miles per </a:t>
            </a:r>
            <a:r>
              <a:rPr lang="en-US" dirty="0" smtClean="0"/>
              <a:t>charge (</a:t>
            </a:r>
            <a:r>
              <a:rPr lang="en-US" baseline="0" dirty="0" smtClean="0"/>
              <a:t>charging takes 3.5 hours using a 220V 80A outlet)</a:t>
            </a:r>
            <a:endParaRPr lang="en-US" dirty="0"/>
          </a:p>
          <a:p>
            <a:pPr lvl="1"/>
            <a:r>
              <a:rPr lang="en-US" dirty="0" smtClean="0"/>
              <a:t>Acceleration: Goes </a:t>
            </a:r>
            <a:r>
              <a:rPr lang="en-US" dirty="0"/>
              <a:t>from 0 to 60 MPH in </a:t>
            </a:r>
            <a:r>
              <a:rPr lang="en-US" dirty="0" smtClean="0"/>
              <a:t>3.9 seconds</a:t>
            </a:r>
          </a:p>
          <a:p>
            <a:pPr lvl="1"/>
            <a:r>
              <a:rPr lang="en-US" dirty="0" smtClean="0"/>
              <a:t>Top speed: 125 MPH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8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371600" cy="137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04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it, and they will 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Tesla set out to prove that they could deliver a truly unique car. </a:t>
            </a:r>
            <a:endParaRPr lang="en-US" dirty="0"/>
          </a:p>
          <a:p>
            <a:pPr lvl="1"/>
            <a:r>
              <a:rPr lang="en-US" dirty="0"/>
              <a:t>H</a:t>
            </a:r>
            <a:r>
              <a:rPr lang="en-US" dirty="0" smtClean="0"/>
              <a:t>igh-style</a:t>
            </a:r>
            <a:r>
              <a:rPr lang="en-US" dirty="0"/>
              <a:t>, completely electric </a:t>
            </a:r>
            <a:r>
              <a:rPr lang="en-US" dirty="0" smtClean="0"/>
              <a:t>vehicle, lower maintenance, addictively </a:t>
            </a:r>
            <a:r>
              <a:rPr lang="en-US" dirty="0"/>
              <a:t>fun to drive</a:t>
            </a:r>
          </a:p>
          <a:p>
            <a:pPr lvl="1"/>
            <a:r>
              <a:rPr lang="en-US" dirty="0"/>
              <a:t>Not for </a:t>
            </a:r>
            <a:r>
              <a:rPr lang="en-US" dirty="0" smtClean="0"/>
              <a:t>everyone </a:t>
            </a:r>
            <a:r>
              <a:rPr lang="en-US" dirty="0"/>
              <a:t>at $109,000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great value for high style and performance without the cost of gassing it up </a:t>
            </a:r>
            <a:endParaRPr lang="en-US" dirty="0" smtClean="0"/>
          </a:p>
          <a:p>
            <a:pPr lvl="2"/>
            <a:r>
              <a:rPr lang="en-US" b="1" dirty="0" smtClean="0"/>
              <a:t>AND</a:t>
            </a:r>
            <a:r>
              <a:rPr lang="en-US" dirty="0" smtClean="0"/>
              <a:t> </a:t>
            </a:r>
            <a:r>
              <a:rPr lang="en-US" dirty="0"/>
              <a:t>it’s green</a:t>
            </a:r>
            <a:r>
              <a:rPr lang="en-US" dirty="0" smtClean="0"/>
              <a:t>!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Roll-out strategy: After Roadster gained acceptance and sold, roll out increasingly affordable vehicles geared towards more mass market drivers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371600" cy="137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15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692530">
            <a:off x="988163" y="1118066"/>
            <a:ext cx="5791200" cy="1371600"/>
          </a:xfrm>
        </p:spPr>
        <p:txBody>
          <a:bodyPr/>
          <a:lstStyle/>
          <a:p>
            <a:r>
              <a:rPr lang="en-US" dirty="0" smtClean="0"/>
              <a:t>Roadster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665089">
            <a:off x="762194" y="2600392"/>
            <a:ext cx="7620000" cy="274320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lain" startAt="2003"/>
            </a:pPr>
            <a:r>
              <a:rPr lang="en-US" dirty="0" smtClean="0"/>
              <a:t>     Roadster development</a:t>
            </a:r>
          </a:p>
          <a:p>
            <a:r>
              <a:rPr lang="en-US" dirty="0" smtClean="0"/>
              <a:t>2006	First Roadster unveiled in Santa Monica, CA</a:t>
            </a:r>
          </a:p>
          <a:p>
            <a:r>
              <a:rPr lang="en-US" dirty="0" smtClean="0"/>
              <a:t>2007	Roadster prototypes built</a:t>
            </a:r>
          </a:p>
          <a:p>
            <a:r>
              <a:rPr lang="en-US" dirty="0" smtClean="0"/>
              <a:t>2008	Regulatory </a:t>
            </a:r>
            <a:r>
              <a:rPr lang="en-US" dirty="0"/>
              <a:t>approvals in place. Production </a:t>
            </a:r>
            <a:r>
              <a:rPr lang="en-US" dirty="0" smtClean="0"/>
              <a:t>began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2009	Roadster</a:t>
            </a:r>
            <a:r>
              <a:rPr lang="en-US" baseline="0" dirty="0" smtClean="0"/>
              <a:t> sold out before all the cars could be built</a:t>
            </a:r>
          </a:p>
          <a:p>
            <a:r>
              <a:rPr lang="en-US" baseline="0" dirty="0" smtClean="0"/>
              <a:t>2010	</a:t>
            </a:r>
            <a:r>
              <a:rPr lang="en-US" dirty="0" smtClean="0"/>
              <a:t>Tesla went </a:t>
            </a:r>
            <a:r>
              <a:rPr lang="en-US" dirty="0"/>
              <a:t>public, </a:t>
            </a:r>
            <a:r>
              <a:rPr lang="en-US" dirty="0" smtClean="0"/>
              <a:t>sold </a:t>
            </a:r>
            <a:r>
              <a:rPr lang="en-US" dirty="0"/>
              <a:t>13.3 Million </a:t>
            </a:r>
            <a:r>
              <a:rPr lang="en-US" dirty="0" smtClean="0"/>
              <a:t>shares</a:t>
            </a:r>
            <a:endParaRPr lang="en-US" baseline="0" dirty="0" smtClean="0"/>
          </a:p>
          <a:p>
            <a:pPr marL="0" indent="0">
              <a:buFont typeface="Arial" pitchFamily="34" charset="0"/>
              <a:buNone/>
            </a:pPr>
            <a:r>
              <a:rPr lang="en-US" baseline="0" dirty="0" smtClean="0"/>
              <a:t>2012	Tesla retooled the Roadster for additional sales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57200"/>
            <a:ext cx="1371600" cy="137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2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48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Early </a:t>
            </a:r>
            <a:r>
              <a:rPr lang="en-US" dirty="0" err="1" smtClean="0"/>
              <a:t>facebook</a:t>
            </a:r>
            <a:r>
              <a:rPr lang="en-US" dirty="0" smtClean="0"/>
              <a:t> presence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real strategy except to be on FB and send fans to web site. Treated FB the same as Twitter.</a:t>
            </a:r>
          </a:p>
          <a:p>
            <a:r>
              <a:rPr lang="en-US" dirty="0" smtClean="0"/>
              <a:t>Relied completely on audience wall posts for engagement</a:t>
            </a:r>
          </a:p>
          <a:p>
            <a:pPr marL="800100" lvl="1" indent="-342900"/>
            <a:r>
              <a:rPr lang="en-US" dirty="0" smtClean="0"/>
              <a:t>Wall posts are not a brand driver— nowhere on the site was their brand’s backstory reinforced</a:t>
            </a:r>
          </a:p>
          <a:p>
            <a:pPr lvl="1" indent="0">
              <a:buNone/>
            </a:pPr>
            <a:endParaRPr lang="en-US" dirty="0" smtClean="0"/>
          </a:p>
          <a:p>
            <a:r>
              <a:rPr lang="en-US" dirty="0" smtClean="0"/>
              <a:t>Limited fan engagement</a:t>
            </a:r>
          </a:p>
          <a:p>
            <a:pPr marL="800100" lvl="1" indent="-342900"/>
            <a:r>
              <a:rPr lang="en-US" dirty="0" smtClean="0"/>
              <a:t>Tesla did not respond publicly to FB comments. They made announcements. </a:t>
            </a:r>
          </a:p>
          <a:p>
            <a:pPr marL="800100" lvl="1" indent="-342900"/>
            <a:r>
              <a:rPr lang="en-US" dirty="0" smtClean="0"/>
              <a:t>Didn’t take advantage</a:t>
            </a:r>
            <a:r>
              <a:rPr lang="en-US" baseline="0" dirty="0" smtClean="0"/>
              <a:t> of key influencers.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800100" lvl="1" indent="-342900"/>
            <a:endParaRPr lang="en-US" dirty="0" smtClean="0"/>
          </a:p>
          <a:p>
            <a:pPr marL="1485900" lvl="2" indent="-342900"/>
            <a:endParaRPr lang="en-US" dirty="0"/>
          </a:p>
          <a:p>
            <a:pPr marL="800100" lvl="1" indent="-342900"/>
            <a:endParaRPr lang="en-US" dirty="0" smtClean="0"/>
          </a:p>
          <a:p>
            <a:pPr marL="800100" lvl="1" indent="-342900"/>
            <a:endParaRPr lang="en-US" dirty="0" smtClean="0"/>
          </a:p>
          <a:p>
            <a:pPr lvl="2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286000" cy="150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Release of the Model S and Model X on the way</a:t>
            </a:r>
          </a:p>
          <a:p>
            <a:pPr marL="342900" lvl="1" indent="-342900">
              <a:spcAft>
                <a:spcPts val="600"/>
              </a:spcAft>
              <a:buClrTx/>
            </a:pPr>
            <a:r>
              <a:rPr lang="en-US" dirty="0" smtClean="0"/>
              <a:t>Automobile Magazine’s Car of the Year, </a:t>
            </a:r>
            <a:r>
              <a:rPr lang="en-US" dirty="0" smtClean="0"/>
              <a:t>2013</a:t>
            </a:r>
            <a:endParaRPr lang="en-US" dirty="0" smtClean="0"/>
          </a:p>
          <a:p>
            <a:pPr marL="0" lvl="1" indent="0">
              <a:spcAft>
                <a:spcPts val="600"/>
              </a:spcAft>
              <a:buClrTx/>
              <a:buNone/>
            </a:pPr>
            <a:endParaRPr lang="en-US" dirty="0" smtClean="0"/>
          </a:p>
          <a:p>
            <a:pPr indent="-457200"/>
            <a:endParaRPr lang="en-US" b="0" dirty="0"/>
          </a:p>
          <a:p>
            <a:pPr marL="342900" lvl="1" indent="-342900">
              <a:spcAft>
                <a:spcPts val="600"/>
              </a:spcAft>
              <a:buClrTx/>
            </a:pPr>
            <a:endParaRPr lang="en-US" dirty="0" smtClean="0"/>
          </a:p>
          <a:p>
            <a:pPr marL="1143000" lvl="3" indent="0">
              <a:spcAft>
                <a:spcPts val="600"/>
              </a:spcAft>
              <a:buClrTx/>
              <a:buNone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819400"/>
            <a:ext cx="3276600" cy="35399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76600"/>
            <a:ext cx="43815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</a:t>
            </a:r>
            <a:r>
              <a:rPr lang="en-US" dirty="0" err="1" smtClean="0"/>
              <a:t>facebook</a:t>
            </a:r>
            <a:r>
              <a:rPr lang="en-US" dirty="0" smtClean="0"/>
              <a:t>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373563"/>
          </a:xfrm>
        </p:spPr>
        <p:txBody>
          <a:bodyPr>
            <a:normAutofit/>
          </a:bodyPr>
          <a:lstStyle/>
          <a:p>
            <a:pPr marL="0" lvl="1" indent="0">
              <a:spcAft>
                <a:spcPts val="600"/>
              </a:spcAft>
              <a:buClrTx/>
              <a:buNone/>
            </a:pPr>
            <a:r>
              <a:rPr lang="en-US" dirty="0" smtClean="0"/>
              <a:t>Timeline format lends well to telling Tesla’s brand story.</a:t>
            </a:r>
          </a:p>
          <a:p>
            <a:pPr marL="0" lvl="1" indent="0">
              <a:spcAft>
                <a:spcPts val="600"/>
              </a:spcAft>
              <a:buClr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4999"/>
            <a:ext cx="7772400" cy="452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04800"/>
            <a:ext cx="1524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6858000" cy="5360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1524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kern="1200" cap="all" spc="-6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Tesla</a:t>
            </a:r>
            <a:r>
              <a:rPr lang="en-US" sz="3600" kern="1200" cap="all" spc="-6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600" kern="1200" cap="all" spc="-60" dirty="0" err="1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tv</a:t>
            </a:r>
            <a:r>
              <a:rPr lang="en-US" sz="3600" kern="1200" cap="all" spc="-6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sz="3600" kern="1200" cap="all" spc="-6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1524000" cy="12192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27" y="914400"/>
            <a:ext cx="841187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61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4380</TotalTime>
  <Words>298</Words>
  <Application>Microsoft Office PowerPoint</Application>
  <PresentationFormat>On-screen Show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Essential</vt:lpstr>
      <vt:lpstr>PowerPoint Presentation</vt:lpstr>
      <vt:lpstr>Tesla MOTORS— An American Original</vt:lpstr>
      <vt:lpstr>Build it, and they will come</vt:lpstr>
      <vt:lpstr>Roadster timeline</vt:lpstr>
      <vt:lpstr>Early facebook presence</vt:lpstr>
      <vt:lpstr>Moving forward</vt:lpstr>
      <vt:lpstr>recent facebook improvements</vt:lpstr>
      <vt:lpstr>Photos </vt:lpstr>
      <vt:lpstr>Tesla tv </vt:lpstr>
      <vt:lpstr>Design studio </vt:lpstr>
      <vt:lpstr>Events </vt:lpstr>
      <vt:lpstr>Top tesla fans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 Wallin</dc:creator>
  <cp:lastModifiedBy>Fatima Wallin</cp:lastModifiedBy>
  <cp:revision>92</cp:revision>
  <dcterms:created xsi:type="dcterms:W3CDTF">2012-11-03T00:24:06Z</dcterms:created>
  <dcterms:modified xsi:type="dcterms:W3CDTF">2012-11-07T18:27:28Z</dcterms:modified>
  <cp:contentStatus/>
</cp:coreProperties>
</file>